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3" r:id="rId17"/>
    <p:sldId id="274" r:id="rId18"/>
    <p:sldId id="272" r:id="rId19"/>
    <p:sldId id="275" r:id="rId20"/>
    <p:sldId id="284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2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45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70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655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0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8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103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0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013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2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8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51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7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325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523489-B714-4B6D-BE68-B296531886A3}" type="datetimeFigureOut">
              <a:rPr lang="x-none" smtClean="0"/>
              <a:t>03.03.2026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849FF-15CC-4E35-BE4C-B0BA86C2D4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3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1AFC4D-E2F1-5234-1BFE-3BEE63DB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490" y="2802465"/>
            <a:ext cx="6815669" cy="1515533"/>
          </a:xfrm>
        </p:spPr>
        <p:txBody>
          <a:bodyPr/>
          <a:lstStyle/>
          <a:p>
            <a:r>
              <a:rPr lang="ru-RU" dirty="0"/>
              <a:t>Квиз</a:t>
            </a:r>
            <a:br>
              <a:rPr lang="ru-RU" dirty="0"/>
            </a:br>
            <a:r>
              <a:rPr lang="ru-RU" dirty="0"/>
              <a:t>«Вопросы и факты о родном городе»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1208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D346B1-2B25-094C-68C6-186BF39F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89CAA-B555-5971-A702-6E771DE6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5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B64B26-A7E5-B8C9-0C59-B7FA09A2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56932"/>
            <a:ext cx="9406467" cy="1752601"/>
          </a:xfrm>
        </p:spPr>
        <p:txBody>
          <a:bodyPr>
            <a:normAutofit/>
          </a:bodyPr>
          <a:lstStyle/>
          <a:p>
            <a:r>
              <a:rPr lang="ru-RU" sz="3600" dirty="0"/>
              <a:t>В каком году и на какой улице был построен первый дом с которого началось строительство нашего города?</a:t>
            </a:r>
            <a:endParaRPr lang="x-none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3A681B-91DB-9F54-610F-B21B2BAFCBD7}"/>
              </a:ext>
            </a:extLst>
          </p:cNvPr>
          <p:cNvSpPr txBox="1"/>
          <p:nvPr/>
        </p:nvSpPr>
        <p:spPr>
          <a:xfrm>
            <a:off x="5757333" y="5240867"/>
            <a:ext cx="525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1954 год, ул. Ленина 15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30516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C82C04-9045-ECB4-D0AF-D345FF7B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CD10E-7A94-C3FC-74EF-D1B87E2E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5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95AB3B-4C23-D8B3-CD4B-175CC3EB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4" y="2537296"/>
            <a:ext cx="3683000" cy="3615268"/>
          </a:xfrm>
        </p:spPr>
        <p:txBody>
          <a:bodyPr>
            <a:normAutofit/>
          </a:bodyPr>
          <a:lstStyle/>
          <a:p>
            <a:r>
              <a:rPr lang="ru-RU" dirty="0"/>
              <a:t>Мемориальная доска установлена на первом доме по ул. Ленина, на ней высечен текст: «С этого дома, построенного в 1954 году, было положено начало строительству города Светлогорска». </a:t>
            </a:r>
          </a:p>
        </p:txBody>
      </p:sp>
      <p:pic>
        <p:nvPicPr>
          <p:cNvPr id="1028" name="Picture 4" descr="Достопримечательность Памятная доска в честь строительства первого дома и основания г. Светлогорска, Светлогорск, фото">
            <a:extLst>
              <a:ext uri="{FF2B5EF4-FFF2-40B4-BE49-F238E27FC236}">
                <a16:creationId xmlns:a16="http://schemas.microsoft.com/office/drawing/2014/main" xmlns="" id="{A409D378-C20C-0330-9503-D2CC3C9CB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3044" r="4467" b="7173"/>
          <a:stretch>
            <a:fillRect/>
          </a:stretch>
        </p:blipFill>
        <p:spPr bwMode="auto">
          <a:xfrm>
            <a:off x="5664197" y="2517661"/>
            <a:ext cx="5088469" cy="36545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8D4271-D1CC-9BD4-4198-966C322C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90B3A-807E-01F4-1C62-AD0BC4E7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6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29FC80-4F8B-8631-44C6-655E7C8B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633" y="2554230"/>
            <a:ext cx="9338733" cy="1221904"/>
          </a:xfrm>
        </p:spPr>
        <p:txBody>
          <a:bodyPr>
            <a:normAutofit/>
          </a:bodyPr>
          <a:lstStyle/>
          <a:p>
            <a:r>
              <a:rPr lang="ru-RU" sz="3600" dirty="0"/>
              <a:t>Существовала ли в Светлогорске судостроительная верфь?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82C9C6-99B1-C256-EDF5-28DC6D9038C2}"/>
              </a:ext>
            </a:extLst>
          </p:cNvPr>
          <p:cNvSpPr txBox="1"/>
          <p:nvPr/>
        </p:nvSpPr>
        <p:spPr>
          <a:xfrm>
            <a:off x="5183731" y="4665133"/>
            <a:ext cx="1824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</a:rPr>
              <a:t>ДА</a:t>
            </a: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9331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764DFB-0537-EF6B-60CB-076E862E5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75419-4E37-0728-C32E-7A60E086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6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FF5BDC-1B95-5E62-2344-736C1E7E3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2376429"/>
            <a:ext cx="10905067" cy="38381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1929 – 1932 годах в </a:t>
            </a:r>
            <a:r>
              <a:rPr lang="ru-RU" dirty="0" err="1"/>
              <a:t>Шатилках</a:t>
            </a:r>
            <a:r>
              <a:rPr lang="ru-RU" dirty="0"/>
              <a:t> была создана судостроительная верфь (ныне завод сборного железобетона). Единственным крупным промышленным предприятием на территории нынешнего Светлогорского района в сороковые-пятидесятые годы прошлого века была судоверфь. На основном производстве изготавливали великолепные дебаркадеры – плавучие сооружения, которые использовались под гостиницы, речные вокзалы, дома отдыха.  Кроме основного производства существовали и подсобные, которые принимали заказы от населения на изготовление дверей, окон и других столярных изделий. Почти все новые </a:t>
            </a:r>
            <a:r>
              <a:rPr lang="ru-RU" dirty="0" err="1"/>
              <a:t>Шатилки</a:t>
            </a:r>
            <a:r>
              <a:rPr lang="ru-RU" dirty="0"/>
              <a:t> были построены исключительно с помощью судоверфи. Делали и понтоны для нужд Вооруженных Сил. Производство стояло на том месте, где сейчас Набережная и костел. Там находились две громадные пилорамы. К </a:t>
            </a:r>
            <a:r>
              <a:rPr lang="ru-RU" dirty="0" err="1"/>
              <a:t>Шатилковской</a:t>
            </a:r>
            <a:r>
              <a:rPr lang="ru-RU" dirty="0"/>
              <a:t> судоверфи был организован лесосплав. </a:t>
            </a:r>
            <a:r>
              <a:rPr lang="ru-RU" dirty="0" err="1"/>
              <a:t>Шатилковская</a:t>
            </a:r>
            <a:r>
              <a:rPr lang="ru-RU" dirty="0"/>
              <a:t> судоверфь являлась центром цивилизации на огромной территории среди совершенно глухих, непроходимых лесов и болот.  Административное здание КЖУП «</a:t>
            </a:r>
            <a:r>
              <a:rPr lang="ru-RU" dirty="0" err="1"/>
              <a:t>Светочь</a:t>
            </a:r>
            <a:r>
              <a:rPr lang="ru-RU" dirty="0"/>
              <a:t>», напротив бани, было училищем судоверфи. </a:t>
            </a:r>
          </a:p>
        </p:txBody>
      </p:sp>
    </p:spTree>
    <p:extLst>
      <p:ext uri="{BB962C8B-B14F-4D97-AF65-F5344CB8AC3E}">
        <p14:creationId xmlns:p14="http://schemas.microsoft.com/office/powerpoint/2010/main" val="27911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E79FFC-D8D1-C085-08E0-6A9A10EE8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B653B-4FC6-5407-2286-0F30BA15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86457"/>
            <a:ext cx="9601196" cy="1303867"/>
          </a:xfrm>
        </p:spPr>
        <p:txBody>
          <a:bodyPr>
            <a:noAutofit/>
          </a:bodyPr>
          <a:lstStyle/>
          <a:p>
            <a:r>
              <a:rPr lang="ru-RU" dirty="0"/>
              <a:t>Судоверфь в </a:t>
            </a:r>
            <a:r>
              <a:rPr lang="ru-RU" dirty="0" err="1"/>
              <a:t>Шатилках</a:t>
            </a:r>
            <a:endParaRPr lang="x-none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A10A04B-9FFB-FBE4-AA2A-71AF5A71D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5"/>
          <a:stretch>
            <a:fillRect/>
          </a:stretch>
        </p:blipFill>
        <p:spPr>
          <a:xfrm>
            <a:off x="5092344" y="1556779"/>
            <a:ext cx="7038696" cy="406102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EEFDEE-D11E-1D0D-7BA5-B94F43DD9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>
            <a:fillRect/>
          </a:stretch>
        </p:blipFill>
        <p:spPr>
          <a:xfrm>
            <a:off x="0" y="1556778"/>
            <a:ext cx="6840000" cy="40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91AD4F-921D-9EA4-2774-D24C0847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8FCDD-482C-6AB9-D043-C2ED1F24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86457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/>
              <a:t>Экспериментальный дебаркадер. 1955г.</a:t>
            </a:r>
            <a:endParaRPr lang="x-none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664CBD-442F-C16B-32E3-9ADEB7522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5984CAC-CC8B-CF8D-8FA0-E71E957F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124857"/>
            <a:ext cx="8509000" cy="52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7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E48065-8D5A-6A92-C4B4-2F3AE611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0115E-157D-90C9-FDCB-EE786A32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3466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/>
              <a:t>Памятник  </a:t>
            </a:r>
            <a:r>
              <a:rPr lang="ru-RU" sz="3200" dirty="0" err="1"/>
              <a:t>Шатилинской</a:t>
            </a:r>
            <a:r>
              <a:rPr lang="ru-RU" sz="3200" dirty="0"/>
              <a:t> судостроительной верфи</a:t>
            </a:r>
            <a:endParaRPr lang="x-none" sz="3200" dirty="0"/>
          </a:p>
        </p:txBody>
      </p:sp>
      <p:pic>
        <p:nvPicPr>
          <p:cNvPr id="3074" name="Picture 2" descr="Фотография">
            <a:extLst>
              <a:ext uri="{FF2B5EF4-FFF2-40B4-BE49-F238E27FC236}">
                <a16:creationId xmlns:a16="http://schemas.microsoft.com/office/drawing/2014/main" xmlns="" id="{73D1D28D-0666-20A8-B542-5E989566A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r="15852" b="15288"/>
          <a:stretch>
            <a:fillRect/>
          </a:stretch>
        </p:blipFill>
        <p:spPr bwMode="auto">
          <a:xfrm>
            <a:off x="2398567" y="1625601"/>
            <a:ext cx="7092567" cy="47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5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528042-4877-B4D1-32A0-95396090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EFC911-EC9E-F107-22BA-DC6F0B75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7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C2A2B-28B9-5635-84E0-B87C8869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76429"/>
            <a:ext cx="9601196" cy="976371"/>
          </a:xfrm>
        </p:spPr>
        <p:txBody>
          <a:bodyPr>
            <a:noAutofit/>
          </a:bodyPr>
          <a:lstStyle/>
          <a:p>
            <a:r>
              <a:rPr lang="ru-RU" sz="3600" dirty="0"/>
              <a:t>В честь какого дня в Светлогорске открыли памятный знак «Братство четырех флотов»?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0539BE-E954-73E9-6969-076B2B8F0875}"/>
              </a:ext>
            </a:extLst>
          </p:cNvPr>
          <p:cNvSpPr txBox="1"/>
          <p:nvPr/>
        </p:nvSpPr>
        <p:spPr>
          <a:xfrm>
            <a:off x="3005667" y="5130800"/>
            <a:ext cx="725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 День Военно-морского флота 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57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87B0C1-2820-0C1A-FFBD-EF6B5A5B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70030-7383-85F3-8FB9-AFDE3EED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7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446C81-9235-4D1A-E20A-0CF169E6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2376429"/>
            <a:ext cx="10905067" cy="38381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названии знака упоминается 4 флота. Это дважды Краснознамённый Балтийский, Краснознамённые Северный, Тихоокеанский и Черноморский флоты, главные военно-морские амбиции Советского Союза. На постаменте в центре композиции - два якоря, между ними - знак общества Военно-морского флота. По обе стороны от якорей - таблички с указанием флотов. Во времена Советского Союза для службы на всех четырех флотах призывали парней со всей страны, в том числе из Беларуси. До развала СССР в Пинске существовал морской учебный отряд. С распадом СССР прекратилась служба белорусов на море, но традиции остались. Местом «дислокации» военно-морской истории стала местная гимназия. В первозданном виде объект на базе учреждения образования появился в далеком 1977 году.</a:t>
            </a:r>
          </a:p>
        </p:txBody>
      </p:sp>
    </p:spTree>
    <p:extLst>
      <p:ext uri="{BB962C8B-B14F-4D97-AF65-F5344CB8AC3E}">
        <p14:creationId xmlns:p14="http://schemas.microsoft.com/office/powerpoint/2010/main" val="194907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1F37EE-80D7-9FC4-0BA6-52E0FE1A7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37E2A-7767-297F-C540-5DABE165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8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523364-DCEA-5ED3-CBCE-D03631FA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76429"/>
            <a:ext cx="9601196" cy="164523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Правда ли, что железнодорожный мост через реку Березину был построен только с момента существования города Светлогорска?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C661F4-6174-F75E-050F-05A294DF610B}"/>
              </a:ext>
            </a:extLst>
          </p:cNvPr>
          <p:cNvSpPr txBox="1"/>
          <p:nvPr/>
        </p:nvSpPr>
        <p:spPr>
          <a:xfrm>
            <a:off x="4753324" y="4783667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НЕТ</a:t>
            </a:r>
            <a:endParaRPr lang="x-none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70DAC-AB35-486A-3B4C-C214D0FE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1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F5A5D-7F64-0AF7-1F1B-25CB35526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50432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Правда ли, что город Светлогорск ранее назывался «</a:t>
            </a:r>
            <a:r>
              <a:rPr lang="ru-RU" sz="4000" dirty="0" err="1"/>
              <a:t>Шатилки</a:t>
            </a:r>
            <a:r>
              <a:rPr lang="ru-RU" sz="4000" dirty="0"/>
              <a:t>»?</a:t>
            </a:r>
            <a:endParaRPr lang="x-none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D3C9B0-2B8B-6A3E-1A87-3D3B38867CAD}"/>
              </a:ext>
            </a:extLst>
          </p:cNvPr>
          <p:cNvSpPr txBox="1"/>
          <p:nvPr/>
        </p:nvSpPr>
        <p:spPr>
          <a:xfrm>
            <a:off x="5231026" y="4481383"/>
            <a:ext cx="2257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</a:rPr>
              <a:t>ДА</a:t>
            </a:r>
            <a:endParaRPr lang="x-none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D10191-5931-8B03-1EC5-94F9B515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BBB68-EF73-87AE-6EDD-1B1CED06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2" y="302863"/>
            <a:ext cx="9601196" cy="1303867"/>
          </a:xfrm>
        </p:spPr>
        <p:txBody>
          <a:bodyPr>
            <a:noAutofit/>
          </a:bodyPr>
          <a:lstStyle/>
          <a:p>
            <a:r>
              <a:rPr lang="ru-RU" sz="8000" dirty="0"/>
              <a:t>8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E24037-9DB5-D9E3-B7FD-4C672B88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49" y="1722117"/>
            <a:ext cx="5598641" cy="4957357"/>
          </a:xfrm>
        </p:spPr>
        <p:txBody>
          <a:bodyPr>
            <a:normAutofit/>
          </a:bodyPr>
          <a:lstStyle/>
          <a:p>
            <a:r>
              <a:rPr lang="ru-RU" sz="2100" dirty="0"/>
              <a:t>Участок между Жлобином и Калинковичами малая часть магистрали которая введена в эксплуатацию 9 ноября 1915 года. В справочных данных этот мост характеризуется как деревянный, одноколейный. С первых моментов существования наш мост подвергался опасности. В ноябре 1918 года была попытка со стороны белогвардейцев взорвать железнодорожный мост. В 1920 году мост был сожжён. Реконструкция моста началась в 1 августа 1921 года, закончена 20 сентября этого же года. За 20 лет до начала войны мост ремонтировался неоднократно, т.к. деревянные конструкции не вечны.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96212B-CC84-BD02-785C-379EC353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1" b="4299"/>
          <a:stretch>
            <a:fillRect/>
          </a:stretch>
        </p:blipFill>
        <p:spPr>
          <a:xfrm>
            <a:off x="5987690" y="1786468"/>
            <a:ext cx="6223480" cy="44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24A019-6B09-6929-89F3-1C0A0CC6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D3FC1-C415-29D6-DF02-4AF9F80C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" y="253999"/>
            <a:ext cx="5466804" cy="1303867"/>
          </a:xfrm>
        </p:spPr>
        <p:txBody>
          <a:bodyPr>
            <a:noAutofit/>
          </a:bodyPr>
          <a:lstStyle/>
          <a:p>
            <a:r>
              <a:rPr lang="ru-RU" sz="7200" dirty="0"/>
              <a:t>8 факт</a:t>
            </a:r>
            <a:endParaRPr lang="x-none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CFD1F1-93DC-BB9E-40D7-493A953A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557866"/>
            <a:ext cx="4131733" cy="517313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5 июля 1941 года мост был взорван. В этот же год немцы, с помощью местных жителей, восстанавливали мост. В 1944 году немцы его снова взорвали. Война ушла с нашего района в июне 1944 года, а мост восстановили лишь в 1949 году. Восстанавливали по существующей схеме, только каменные опоры и устои заменили на бетонные, а полукруглые арки моста заменили на прямоугольные. По международным стандартам Светлогорский мост относится к категории больших, общая длина пролётных конструкций 332,5 метра и 47 метров береговых пролётных строений. Он второй по величине в стране, больше него только </a:t>
            </a:r>
            <a:r>
              <a:rPr lang="ru-RU" dirty="0" err="1"/>
              <a:t>Мозырьский</a:t>
            </a:r>
            <a:r>
              <a:rPr lang="ru-RU" dirty="0"/>
              <a:t> мост через реку Припять. В 1981г. железнодорожники делали ремонт береговых сооружений, а летом 2021 завершили капитальное обновление моста.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7C6F70-78D0-6BC6-B810-5CA72415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23918" r="18668" b="17600"/>
          <a:stretch>
            <a:fillRect/>
          </a:stretch>
        </p:blipFill>
        <p:spPr>
          <a:xfrm>
            <a:off x="4746565" y="4233333"/>
            <a:ext cx="4779244" cy="262466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87B621D-EFD0-0E7B-2CF4-8AD0349EE462}"/>
              </a:ext>
            </a:extLst>
          </p:cNvPr>
          <p:cNvGrpSpPr/>
          <p:nvPr/>
        </p:nvGrpSpPr>
        <p:grpSpPr>
          <a:xfrm>
            <a:off x="4909680" y="0"/>
            <a:ext cx="7282320" cy="4861834"/>
            <a:chOff x="4587830" y="935150"/>
            <a:chExt cx="7282320" cy="4861834"/>
          </a:xfrm>
        </p:grpSpPr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xmlns="" id="{CD593A92-3D18-4510-CEE0-3FADC2E2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30" y="935150"/>
              <a:ext cx="4616129" cy="271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29A0AD63-7180-BCD7-DD94-D5108439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4939" r="1673" b="1289"/>
            <a:stretch>
              <a:fillRect/>
            </a:stretch>
          </p:blipFill>
          <p:spPr>
            <a:xfrm>
              <a:off x="7913866" y="3291725"/>
              <a:ext cx="3956284" cy="250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79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37A135-E5B2-2853-4433-0496F833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8DA0F-7141-2586-4093-01F09319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9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8A0F04-64C9-6CEB-7DEE-07C34F71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76429"/>
            <a:ext cx="9524998" cy="1560571"/>
          </a:xfrm>
        </p:spPr>
        <p:txBody>
          <a:bodyPr>
            <a:normAutofit/>
          </a:bodyPr>
          <a:lstStyle/>
          <a:p>
            <a:r>
              <a:rPr lang="ru-RU" sz="3600" dirty="0"/>
              <a:t>Правда ли что нынешняя ТЭЦ имела название </a:t>
            </a:r>
            <a:r>
              <a:rPr lang="ru-RU" sz="3600" dirty="0" err="1"/>
              <a:t>Василевичская</a:t>
            </a:r>
            <a:r>
              <a:rPr lang="ru-RU" sz="3600" dirty="0"/>
              <a:t> ГРЭС?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7C1A07-894E-B991-43D5-7E402D97EE1B}"/>
              </a:ext>
            </a:extLst>
          </p:cNvPr>
          <p:cNvSpPr txBox="1"/>
          <p:nvPr/>
        </p:nvSpPr>
        <p:spPr>
          <a:xfrm>
            <a:off x="2287928" y="430620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ДА</a:t>
            </a:r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D705E27-CD0A-E9D1-6435-649E63B64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b="19325"/>
          <a:stretch>
            <a:fillRect/>
          </a:stretch>
        </p:blipFill>
        <p:spPr bwMode="auto">
          <a:xfrm>
            <a:off x="5949371" y="3429000"/>
            <a:ext cx="5459410" cy="27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7D42EB-5C3A-6B9E-26AB-5673E35D9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82D99-E5A8-EED0-8BC3-6CB51F9C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68674"/>
            <a:ext cx="9601196" cy="1303867"/>
          </a:xfrm>
        </p:spPr>
        <p:txBody>
          <a:bodyPr>
            <a:noAutofit/>
          </a:bodyPr>
          <a:lstStyle/>
          <a:p>
            <a:r>
              <a:rPr lang="ru-RU" sz="8000" dirty="0"/>
              <a:t>9 факт</a:t>
            </a:r>
            <a:endParaRPr lang="x-none" sz="8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ACAD0DB-9C5F-7380-3EEE-CD1D7C9868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3" t="4909" r="5000" b="5223"/>
          <a:stretch>
            <a:fillRect/>
          </a:stretch>
        </p:blipFill>
        <p:spPr bwMode="auto">
          <a:xfrm>
            <a:off x="6551270" y="1574157"/>
            <a:ext cx="5158484" cy="47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F45319-7C33-B932-C3FC-F18FD7E11B33}"/>
              </a:ext>
            </a:extLst>
          </p:cNvPr>
          <p:cNvSpPr txBox="1"/>
          <p:nvPr/>
        </p:nvSpPr>
        <p:spPr>
          <a:xfrm>
            <a:off x="797691" y="1591518"/>
            <a:ext cx="57535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Строительство действующей ТЭЦ началось в 1958 году.</a:t>
            </a:r>
          </a:p>
          <a:p>
            <a:r>
              <a:rPr lang="ru-RU" b="1" dirty="0"/>
              <a:t>4 октября 1958 года после пуска турбогенератора №1 мощностью 50МВт и котла ПК-14-2 </a:t>
            </a:r>
            <a:r>
              <a:rPr lang="ru-RU" b="1" dirty="0" err="1"/>
              <a:t>Василевичская</a:t>
            </a:r>
            <a:r>
              <a:rPr lang="ru-RU" b="1" dirty="0"/>
              <a:t> ГРЭС выдала промышленный ток – этот день считается официальным днем пуска станции.</a:t>
            </a:r>
            <a:endParaRPr lang="ru-RU" dirty="0"/>
          </a:p>
          <a:p>
            <a:r>
              <a:rPr lang="ru-RU" dirty="0"/>
              <a:t>Это было крупное событие для местных жителей и предприятий. ГРЭС впоследствии стала градообразующим предприятием.</a:t>
            </a:r>
          </a:p>
          <a:p>
            <a:r>
              <a:rPr lang="ru-RU" dirty="0"/>
              <a:t> В связи с развитием промышленного производства города Светлогорска и преобладанием тепловых нагрузок над электрическими, 11 июня 1979 года Министерство энергетики и электрификации СССР переименовало </a:t>
            </a:r>
            <a:r>
              <a:rPr lang="ru-RU" dirty="0" err="1"/>
              <a:t>Василевичскую</a:t>
            </a:r>
            <a:r>
              <a:rPr lang="ru-RU" dirty="0"/>
              <a:t> ГРЭС в Светлогорскую ТЭЦ.</a:t>
            </a:r>
          </a:p>
          <a:p>
            <a:r>
              <a:rPr lang="ru-RU" dirty="0"/>
              <a:t>В данное время Филиал «Светлогорская ТЭЦ» обеспечивает 86 % потребности жилищно-коммунального сектора города в тепловой энергии.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677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D37129-74F8-2FDD-62C6-67E1C1D3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28682-98A8-4639-2365-BD1448E0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39584"/>
            <a:ext cx="9601196" cy="1303867"/>
          </a:xfrm>
        </p:spPr>
        <p:txBody>
          <a:bodyPr>
            <a:noAutofit/>
          </a:bodyPr>
          <a:lstStyle/>
          <a:p>
            <a:r>
              <a:rPr lang="ru-RU" sz="8000" dirty="0"/>
              <a:t>10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0E860A-9174-D64A-304A-53E10CF1C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07250"/>
          </a:xfrm>
        </p:spPr>
        <p:txBody>
          <a:bodyPr>
            <a:normAutofit/>
          </a:bodyPr>
          <a:lstStyle/>
          <a:p>
            <a:r>
              <a:rPr lang="ru-RU" sz="3600" dirty="0"/>
              <a:t>Правда ли что на территории Светлогорского района существовало женское училище духовного ведомства?</a:t>
            </a:r>
            <a:endParaRPr lang="x-none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63ADBE-D641-A2C8-44FB-E351EFC62833}"/>
              </a:ext>
            </a:extLst>
          </p:cNvPr>
          <p:cNvSpPr txBox="1"/>
          <p:nvPr/>
        </p:nvSpPr>
        <p:spPr>
          <a:xfrm>
            <a:off x="5031970" y="4677663"/>
            <a:ext cx="2128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45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90F785-D453-48FB-5F64-2F6521CC5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DA0F47-0329-E337-9BE4-E1B7E987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1914" y="534928"/>
            <a:ext cx="9601196" cy="1303867"/>
          </a:xfrm>
        </p:spPr>
        <p:txBody>
          <a:bodyPr>
            <a:noAutofit/>
          </a:bodyPr>
          <a:lstStyle/>
          <a:p>
            <a:r>
              <a:rPr lang="ru-RU" sz="8000" dirty="0"/>
              <a:t>10 факт</a:t>
            </a:r>
            <a:endParaRPr lang="x-none" sz="8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78F5B83-A041-73B9-7EA4-7C968998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0" y="643714"/>
            <a:ext cx="3195934" cy="26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379B45E8-4492-737A-2914-F606CFBF9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45" y="3597435"/>
            <a:ext cx="3696257" cy="21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8721B2-7702-5BD3-E5DE-E2ECDFA63E09}"/>
              </a:ext>
            </a:extLst>
          </p:cNvPr>
          <p:cNvSpPr txBox="1"/>
          <p:nvPr/>
        </p:nvSpPr>
        <p:spPr>
          <a:xfrm>
            <a:off x="7331790" y="3170237"/>
            <a:ext cx="42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фото главный вход в здание училища.</a:t>
            </a:r>
            <a:endParaRPr lang="x-non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8227AB-A0EA-DF57-7B76-2A77EC311CE0}"/>
              </a:ext>
            </a:extLst>
          </p:cNvPr>
          <p:cNvSpPr txBox="1"/>
          <p:nvPr/>
        </p:nvSpPr>
        <p:spPr>
          <a:xfrm>
            <a:off x="8912438" y="5772640"/>
            <a:ext cx="27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фото дворик училища.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1A42B3-3406-4657-D71B-F47C4245897A}"/>
              </a:ext>
            </a:extLst>
          </p:cNvPr>
          <p:cNvSpPr txBox="1"/>
          <p:nvPr/>
        </p:nvSpPr>
        <p:spPr>
          <a:xfrm>
            <a:off x="798932" y="1690443"/>
            <a:ext cx="662171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Основательницей училища была жена помещика имения Паричи - Мария Яковлевна Пущина ( родилась 29 декабря 1812 года, умерла 23 марта 1895 года).  Она принимала участие в трудах мужа по обрусению местного общества, - занималась образованием крестьянских девочек в устроенной помещиком </a:t>
            </a:r>
            <a:r>
              <a:rPr lang="ru-RU" sz="1500" dirty="0" err="1"/>
              <a:t>поселянской</a:t>
            </a:r>
            <a:r>
              <a:rPr lang="ru-RU" sz="1500" dirty="0"/>
              <a:t> школе.  Около 20 лет она терпеливо и добросовестно исполняла роль скромной труженицы на ниве образования и воспитания, организовала из учащихся смешанный церковный хор вместе  сестрами. Такая деятельность продолжалась почти до 1860 года. </a:t>
            </a:r>
          </a:p>
          <a:p>
            <a:r>
              <a:rPr lang="ru-RU" sz="1500" dirty="0"/>
              <a:t>В начале 1860 года она задаётся целью устроить в Паричах хотя бы маленькое училище для дочерей священников, которые в свою очередь с течением времени могли бы быть воспитателями и распространителями христианского знания.  Свою заветную мечту Мария Яковлевна сообщает своим хорошим знакомым, Помпею Николаевичу и Сергею Николаевичу Батюшковым, указав и затруднения в материальном отношении, и пишет первому из них письмо. Батюшков передал письмо фрейлине Императрицы Анне Фёдоровне. Императрица заинтересовалась планами Пущиной, и изъявляет готовность принять участие в судьбе будущей школы и назначает субсидию </a:t>
            </a:r>
            <a:r>
              <a:rPr lang="ru-RU" sz="1500" dirty="0" err="1"/>
              <a:t>Паричскому</a:t>
            </a:r>
            <a:r>
              <a:rPr lang="ru-RU" sz="1500" dirty="0"/>
              <a:t> училищу девиц духовного звания в размере 1300 руб. из собственных средств. </a:t>
            </a:r>
            <a:r>
              <a:rPr lang="ru-RU" dirty="0"/>
              <a:t> </a:t>
            </a:r>
          </a:p>
          <a:p>
            <a:r>
              <a:rPr lang="ru-RU" sz="1500" b="1" dirty="0"/>
              <a:t>8 сентября 1860 года совершается открытие училища.</a:t>
            </a:r>
            <a:endParaRPr lang="x-none" sz="1500" b="1" dirty="0"/>
          </a:p>
        </p:txBody>
      </p:sp>
    </p:spTree>
    <p:extLst>
      <p:ext uri="{BB962C8B-B14F-4D97-AF65-F5344CB8AC3E}">
        <p14:creationId xmlns:p14="http://schemas.microsoft.com/office/powerpoint/2010/main" val="265616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AA11B5-BA30-F50E-C5FF-4AD80F36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DBF3F-24B4-ADF2-EF31-ADEA8908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1914" y="534928"/>
            <a:ext cx="9601196" cy="1303867"/>
          </a:xfrm>
        </p:spPr>
        <p:txBody>
          <a:bodyPr>
            <a:noAutofit/>
          </a:bodyPr>
          <a:lstStyle/>
          <a:p>
            <a:endParaRPr lang="x-none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07941-6878-D95C-393E-741812458715}"/>
              </a:ext>
            </a:extLst>
          </p:cNvPr>
          <p:cNvSpPr txBox="1"/>
          <p:nvPr/>
        </p:nvSpPr>
        <p:spPr>
          <a:xfrm>
            <a:off x="798932" y="1690443"/>
            <a:ext cx="662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AADA9C-6FCA-DF97-9754-B5DE0A9C1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5618" cy="33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74CC520-C3A5-3292-69AE-D569E59D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38" y="107576"/>
            <a:ext cx="3718324" cy="32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6212298D-5EE1-D78D-BCB3-CFEE7907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27" y="3356291"/>
            <a:ext cx="3983545" cy="35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265129FD-8891-3CD8-59BB-018FBC7F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93" y="-85744"/>
            <a:ext cx="3887403" cy="34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8E810B86-3AAE-8B5E-EC38-2EEFB999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92" y="3397063"/>
            <a:ext cx="3887403" cy="34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F8149AD0-D700-2C43-7616-C3A3FAD0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38" y="3458796"/>
            <a:ext cx="3718324" cy="33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8FB01-1634-7B6C-2E48-A9B82D29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1B2BABF-55A0-324A-E98D-E4FFBDEC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43491" cy="5392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90DB28-4325-ED91-9984-BBCD266ADFDE}"/>
              </a:ext>
            </a:extLst>
          </p:cNvPr>
          <p:cNvSpPr txBox="1"/>
          <p:nvPr/>
        </p:nvSpPr>
        <p:spPr>
          <a:xfrm>
            <a:off x="0" y="5414203"/>
            <a:ext cx="371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Анна </a:t>
            </a:r>
            <a:r>
              <a:rPr lang="ru-RU" b="1" dirty="0" err="1"/>
              <a:t>Шепелевич</a:t>
            </a:r>
            <a:r>
              <a:rPr lang="ru-RU" b="1" dirty="0"/>
              <a:t>, 17 лет</a:t>
            </a:r>
          </a:p>
          <a:p>
            <a:r>
              <a:rPr lang="ru-RU" b="1" dirty="0"/>
              <a:t>Выпускница </a:t>
            </a:r>
            <a:r>
              <a:rPr lang="ru-RU" b="1" dirty="0" err="1"/>
              <a:t>Паричского</a:t>
            </a:r>
            <a:r>
              <a:rPr lang="ru-RU" b="1" dirty="0"/>
              <a:t> женского училища. Фото 1917 год</a:t>
            </a:r>
            <a:endParaRPr lang="x-none" b="1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79282DC-18D7-8DED-1D1A-15327205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98" y="122218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684AB5EA-0287-0F66-56F3-CFC7D586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68" y="918791"/>
            <a:ext cx="2970732" cy="44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2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295E3-D9AE-1FE3-372C-026AB95F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1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DDDA7A-015A-B6FE-9CCA-6EBBC66E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2438398"/>
            <a:ext cx="10795000" cy="33189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Земли современного Светлогорского района в древние времена заселяли славянские племена дреговичей, которые были объединены в Турово-Пинское княжество. В состав Великого княжества Литовского территория </a:t>
            </a:r>
            <a:r>
              <a:rPr lang="ru-RU" dirty="0" err="1"/>
              <a:t>Светлогорщины</a:t>
            </a:r>
            <a:r>
              <a:rPr lang="ru-RU" dirty="0"/>
              <a:t> в период княжения </a:t>
            </a:r>
            <a:r>
              <a:rPr lang="ru-RU" dirty="0" err="1"/>
              <a:t>Гедимина</a:t>
            </a:r>
            <a:r>
              <a:rPr lang="ru-RU" dirty="0"/>
              <a:t> вошла в XIV. Первое упоминание о нашем городе в письменных источниках датируется 15 июля 1560 года в XVI веке в местечке </a:t>
            </a:r>
            <a:r>
              <a:rPr lang="ru-RU" dirty="0" err="1"/>
              <a:t>Шатиловичи</a:t>
            </a:r>
            <a:r>
              <a:rPr lang="ru-RU" dirty="0"/>
              <a:t> ( позднее </a:t>
            </a:r>
            <a:r>
              <a:rPr lang="ru-RU" dirty="0" err="1"/>
              <a:t>Шатилки</a:t>
            </a:r>
            <a:r>
              <a:rPr lang="ru-RU" dirty="0"/>
              <a:t>) в Речицком повете Великого княжества Литовского. С 1793 года находился в составе России, в </a:t>
            </a:r>
            <a:r>
              <a:rPr lang="ru-RU" dirty="0" err="1"/>
              <a:t>Паричской</a:t>
            </a:r>
            <a:r>
              <a:rPr lang="ru-RU" dirty="0"/>
              <a:t> волости Бобруйского уезда. С 1924 года </a:t>
            </a:r>
            <a:r>
              <a:rPr lang="ru-RU" dirty="0" err="1"/>
              <a:t>Шатилки</a:t>
            </a:r>
            <a:r>
              <a:rPr lang="ru-RU" dirty="0"/>
              <a:t> — центр сельсовета в </a:t>
            </a:r>
            <a:r>
              <a:rPr lang="ru-RU" dirty="0" err="1"/>
              <a:t>Паричском</a:t>
            </a:r>
            <a:r>
              <a:rPr lang="ru-RU" dirty="0"/>
              <a:t> районе и являлся одним из центров лесосплава на Березине. С 1956 года — городской посёлок, с 1960 года — центр </a:t>
            </a:r>
            <a:r>
              <a:rPr lang="ru-RU" dirty="0" err="1"/>
              <a:t>Паричского</a:t>
            </a:r>
            <a:r>
              <a:rPr lang="ru-RU" dirty="0"/>
              <a:t> района. Современное название наш город получил 29 июля 1961 года, после того как деревня выросла в город благодаря строительству крупной ГРЭС.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3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5DC7F-D6C1-F33F-EBE0-23E47983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2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636159-8B78-7C15-16E4-FC4B3CAD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01507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Правда ли что Светлогорск является высокоразвитым индустриальным городом?</a:t>
            </a:r>
            <a:endParaRPr lang="x-none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563F46-D0DC-292C-6F00-B5C34D1C4364}"/>
              </a:ext>
            </a:extLst>
          </p:cNvPr>
          <p:cNvSpPr txBox="1"/>
          <p:nvPr/>
        </p:nvSpPr>
        <p:spPr>
          <a:xfrm>
            <a:off x="5183730" y="4572002"/>
            <a:ext cx="1824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</a:rPr>
              <a:t>ДА</a:t>
            </a:r>
            <a:endParaRPr lang="x-none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4430DB-5491-2215-88D3-CC8922EB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DA0B40-ABDA-DB2A-04AA-E2401618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2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D1F50B-9160-3DC0-AF9C-171754DB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21465"/>
            <a:ext cx="10896600" cy="2015070"/>
          </a:xfrm>
        </p:spPr>
        <p:txBody>
          <a:bodyPr>
            <a:noAutofit/>
          </a:bodyPr>
          <a:lstStyle/>
          <a:p>
            <a:r>
              <a:rPr lang="ru-RU" sz="2000" dirty="0"/>
              <a:t>На территории Светлогорского района осуществляют финансово-хозяйственную деятельность 8 промышленных предприятий. Основу промышленного потенциала Светлогорского района составляют два градообразующих предприятия - ОАО «</a:t>
            </a:r>
            <a:r>
              <a:rPr lang="ru-RU" sz="2000" dirty="0" err="1"/>
              <a:t>СветлогорскХимволокно</a:t>
            </a:r>
            <a:r>
              <a:rPr lang="ru-RU" sz="2000" dirty="0"/>
              <a:t>» и ОАО «Светлогорский целлюлозно-картонный комбинат». Немаловажную роль в развитии района играют ОАО «Светлогорский завод железобетонных изделий и конструкций», филиал Светлогорский хлебозавод ОАО «</a:t>
            </a:r>
            <a:r>
              <a:rPr lang="ru-RU" sz="2000" dirty="0" err="1"/>
              <a:t>Гомельхлебпром</a:t>
            </a:r>
            <a:r>
              <a:rPr lang="ru-RU" sz="2000" dirty="0"/>
              <a:t>», ШПУП «</a:t>
            </a:r>
            <a:r>
              <a:rPr lang="ru-RU" sz="2000" dirty="0" err="1"/>
              <a:t>Светлотекс</a:t>
            </a:r>
            <a:r>
              <a:rPr lang="ru-RU" sz="2000" dirty="0"/>
              <a:t>», РУП «ЛТП-1». Промышленные предприятия города активно ведут внешнеэкономическую деятельность, осуществляя крупномасштабные поставки своей продукции в страны дальнего и ближнего зарубежья. Основными видами продукции, поставляемыми на экспорт предприятиями города, являются: полиэфирные нити, нетканые материалы, целлюлоза сульфатная, ящики и картон гофрированные, железобетонные изделия и конструкции.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472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ADB04A-1FDA-F6AC-2CD7-8CC72D84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3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C54F8E-198E-45B4-23B0-A1C37997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87206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Правда ли, что в нашем городе мало деревьев?</a:t>
            </a:r>
            <a:endParaRPr lang="x-none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5F0E34-791F-36C1-4A31-C6CEE2DE9A2B}"/>
              </a:ext>
            </a:extLst>
          </p:cNvPr>
          <p:cNvSpPr txBox="1"/>
          <p:nvPr/>
        </p:nvSpPr>
        <p:spPr>
          <a:xfrm>
            <a:off x="4753323" y="4374292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НЕТ</a:t>
            </a:r>
            <a:endParaRPr lang="x-none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CC792-5DCA-5EAC-D537-5DC9377F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3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7A795-C415-49B7-30C9-9FCCAB39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Уникальность нашего городе заключается в том, что около 83% его территории занимают леса. Приезжие часто наш город называют «Город-лес», замечают что наш город окружен различными деревьями. Густые леса нашего города играют важнейшую роль в экологии региона. Рядом находится заказник «Мох Озерский», который расположен в </a:t>
            </a:r>
            <a:r>
              <a:rPr lang="ru-RU" dirty="0" err="1"/>
              <a:t>Паричском</a:t>
            </a:r>
            <a:r>
              <a:rPr lang="ru-RU" dirty="0"/>
              <a:t> лесничестве, где произрастает около 700 видов растений. В Светлогорских лесничествах для высадки деревьев используют старинные экспонаты (напр. 100-летний меч Колесова).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5758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60E668-3261-C90A-8834-679217E04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F9486-A9F3-DCA9-EC3C-EB950F46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dirty="0"/>
              <a:t>4 вопрос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AB5282-C23D-132D-35A3-5DEA5870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99068"/>
          </a:xfrm>
        </p:spPr>
        <p:txBody>
          <a:bodyPr>
            <a:noAutofit/>
          </a:bodyPr>
          <a:lstStyle/>
          <a:p>
            <a:r>
              <a:rPr lang="ru-RU" sz="3600" dirty="0"/>
              <a:t>В честь кого установлен</a:t>
            </a:r>
          </a:p>
          <a:p>
            <a:pPr marL="0" indent="0">
              <a:buNone/>
            </a:pPr>
            <a:r>
              <a:rPr lang="ru-RU" sz="3600" dirty="0"/>
              <a:t> этот памятник?</a:t>
            </a:r>
            <a:endParaRPr lang="x-none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7C7D8F-4095-06A1-C83F-54362BB11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6" r="8463" b="6172"/>
          <a:stretch>
            <a:fillRect/>
          </a:stretch>
        </p:blipFill>
        <p:spPr>
          <a:xfrm>
            <a:off x="6578601" y="629161"/>
            <a:ext cx="4478867" cy="5599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37AEF0-8B94-BF46-62AD-84A6A8BF1165}"/>
              </a:ext>
            </a:extLst>
          </p:cNvPr>
          <p:cNvSpPr txBox="1"/>
          <p:nvPr/>
        </p:nvSpPr>
        <p:spPr>
          <a:xfrm>
            <a:off x="1998134" y="4868333"/>
            <a:ext cx="447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Памятник</a:t>
            </a:r>
          </a:p>
          <a:p>
            <a:pPr algn="ctr"/>
            <a:r>
              <a:rPr lang="ru-RU" sz="4800" dirty="0"/>
              <a:t>Роману Шатиле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20378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FD2F90-2888-7805-FD0E-2528C293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F53A5-45A0-767E-336D-37AC16E1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4 факт</a:t>
            </a:r>
            <a:endParaRPr lang="x-none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F12237-D5D1-49B5-3E9D-77C2F892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556932"/>
            <a:ext cx="10583333" cy="3318936"/>
          </a:xfrm>
        </p:spPr>
        <p:txBody>
          <a:bodyPr>
            <a:normAutofit/>
          </a:bodyPr>
          <a:lstStyle/>
          <a:p>
            <a:r>
              <a:rPr lang="ru-RU" dirty="0"/>
              <a:t>В центре Светлогорска установлен памятник Роману Шатиле — основателю острова </a:t>
            </a:r>
            <a:r>
              <a:rPr lang="ru-RU" dirty="0" err="1"/>
              <a:t>Шатилинского</a:t>
            </a:r>
            <a:r>
              <a:rPr lang="ru-RU" dirty="0"/>
              <a:t> (</a:t>
            </a:r>
            <a:r>
              <a:rPr lang="ru-RU" dirty="0" err="1"/>
              <a:t>Шатиловичей</a:t>
            </a:r>
            <a:r>
              <a:rPr lang="ru-RU" dirty="0"/>
              <a:t>, </a:t>
            </a:r>
            <a:r>
              <a:rPr lang="ru-RU" dirty="0" err="1"/>
              <a:t>Шатилок</a:t>
            </a:r>
            <a:r>
              <a:rPr lang="ru-RU" dirty="0"/>
              <a:t>), из которого родился и вырос современный Светлогорск. В руке помещика находится </a:t>
            </a:r>
            <a:r>
              <a:rPr lang="ru-RU" dirty="0" err="1"/>
              <a:t>привилей</a:t>
            </a:r>
            <a:r>
              <a:rPr lang="ru-RU" dirty="0"/>
              <a:t> 1560 года, выданный королем Речи Посполитой и Великого княжества Литовского </a:t>
            </a:r>
            <a:r>
              <a:rPr lang="ru-RU" dirty="0" err="1"/>
              <a:t>Жигимонтом</a:t>
            </a:r>
            <a:r>
              <a:rPr lang="ru-RU" dirty="0"/>
              <a:t> II Августом. На висящем на груди медальоне изображён современный герб Светлогорска. Памятник установлен по инициативе светлогорского поэта Изяслава Котлярова. Открыт 16 сентября 2006 года, во время празднования 45-летия г. Светлогорска. 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99441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553</TotalTime>
  <Words>1056</Words>
  <Application>Microsoft Office PowerPoint</Application>
  <PresentationFormat>Широкоэкранный</PresentationFormat>
  <Paragraphs>69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Garamond</vt:lpstr>
      <vt:lpstr>Натуральные материалы</vt:lpstr>
      <vt:lpstr>Квиз «Вопросы и факты о родном городе»</vt:lpstr>
      <vt:lpstr>1 вопрос</vt:lpstr>
      <vt:lpstr>1 факт</vt:lpstr>
      <vt:lpstr>2 вопрос</vt:lpstr>
      <vt:lpstr>2 факт</vt:lpstr>
      <vt:lpstr>3 вопрос</vt:lpstr>
      <vt:lpstr>3 факт</vt:lpstr>
      <vt:lpstr>4 вопрос</vt:lpstr>
      <vt:lpstr>4 факт</vt:lpstr>
      <vt:lpstr>5 вопрос</vt:lpstr>
      <vt:lpstr>5 факт</vt:lpstr>
      <vt:lpstr>6 вопрос</vt:lpstr>
      <vt:lpstr>6 факт</vt:lpstr>
      <vt:lpstr>Судоверфь в Шатилках</vt:lpstr>
      <vt:lpstr>Экспериментальный дебаркадер. 1955г.</vt:lpstr>
      <vt:lpstr>Памятник  Шатилинской судостроительной верфи</vt:lpstr>
      <vt:lpstr>7 вопрос</vt:lpstr>
      <vt:lpstr>7 факт</vt:lpstr>
      <vt:lpstr>8 вопрос</vt:lpstr>
      <vt:lpstr>8 факт</vt:lpstr>
      <vt:lpstr>8 факт</vt:lpstr>
      <vt:lpstr>9 вопрос</vt:lpstr>
      <vt:lpstr>9 факт</vt:lpstr>
      <vt:lpstr>10 вопрос</vt:lpstr>
      <vt:lpstr>10 факт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«Вопросы и факты о родном городе»</dc:title>
  <dc:creator>Екатерина Пунтус</dc:creator>
  <cp:lastModifiedBy>user</cp:lastModifiedBy>
  <cp:revision>8</cp:revision>
  <dcterms:created xsi:type="dcterms:W3CDTF">2026-01-26T13:38:57Z</dcterms:created>
  <dcterms:modified xsi:type="dcterms:W3CDTF">2026-03-03T13:03:06Z</dcterms:modified>
</cp:coreProperties>
</file>